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87" r:id="rId4"/>
    <p:sldId id="285" r:id="rId5"/>
    <p:sldId id="257" r:id="rId6"/>
    <p:sldId id="286" r:id="rId7"/>
    <p:sldId id="288" r:id="rId8"/>
    <p:sldId id="258" r:id="rId9"/>
    <p:sldId id="289" r:id="rId10"/>
    <p:sldId id="271" r:id="rId11"/>
    <p:sldId id="290" r:id="rId12"/>
    <p:sldId id="272" r:id="rId13"/>
    <p:sldId id="291" r:id="rId14"/>
    <p:sldId id="273" r:id="rId15"/>
    <p:sldId id="292" r:id="rId16"/>
    <p:sldId id="278" r:id="rId17"/>
    <p:sldId id="259" r:id="rId18"/>
    <p:sldId id="274" r:id="rId19"/>
    <p:sldId id="276" r:id="rId20"/>
    <p:sldId id="283" r:id="rId21"/>
    <p:sldId id="275" r:id="rId22"/>
    <p:sldId id="282" r:id="rId23"/>
    <p:sldId id="277" r:id="rId24"/>
    <p:sldId id="280" r:id="rId25"/>
    <p:sldId id="281" r:id="rId26"/>
    <p:sldId id="262" r:id="rId27"/>
    <p:sldId id="263" r:id="rId28"/>
    <p:sldId id="293" r:id="rId29"/>
    <p:sldId id="264" r:id="rId30"/>
    <p:sldId id="294" r:id="rId31"/>
    <p:sldId id="284" r:id="rId32"/>
    <p:sldId id="295" r:id="rId33"/>
    <p:sldId id="266" r:id="rId34"/>
    <p:sldId id="298" r:id="rId35"/>
    <p:sldId id="296" r:id="rId36"/>
    <p:sldId id="267" r:id="rId37"/>
    <p:sldId id="270" r:id="rId38"/>
    <p:sldId id="299" r:id="rId39"/>
    <p:sldId id="300" r:id="rId40"/>
    <p:sldId id="297" r:id="rId41"/>
    <p:sldId id="268" r:id="rId42"/>
    <p:sldId id="301" r:id="rId43"/>
    <p:sldId id="269" r:id="rId44"/>
    <p:sldId id="303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49.tiff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DDCC-3B60-9A45-B6A6-1D6E8ADC1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9B45E-3133-724C-A0E3-92429E44D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 and ARMA!</a:t>
            </a:r>
          </a:p>
        </p:txBody>
      </p:sp>
    </p:spTree>
    <p:extLst>
      <p:ext uri="{BB962C8B-B14F-4D97-AF65-F5344CB8AC3E}">
        <p14:creationId xmlns:p14="http://schemas.microsoft.com/office/powerpoint/2010/main" val="283397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265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(−.5)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.2646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2655983"/>
              </a:xfrm>
              <a:prstGeom prst="rect">
                <a:avLst/>
              </a:prstGeom>
              <a:blipFill>
                <a:blip r:embed="rId3"/>
                <a:stretch>
                  <a:fillRect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59197D-65FC-2845-B7ED-B7126F46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478" y="5876111"/>
            <a:ext cx="1908578" cy="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90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D26D62-62A2-9641-BE05-B2291A8DF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7"/>
          <a:stretch/>
        </p:blipFill>
        <p:spPr>
          <a:xfrm>
            <a:off x="7369506" y="6464300"/>
            <a:ext cx="1597073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5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CBF3D-CC17-3C47-9686-408D987F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11" y="1944976"/>
            <a:ext cx="6027193" cy="3409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91612-971B-1A40-9B74-14749B768CE6}"/>
              </a:ext>
            </a:extLst>
          </p:cNvPr>
          <p:cNvSpPr/>
          <p:nvPr/>
        </p:nvSpPr>
        <p:spPr>
          <a:xfrm>
            <a:off x="2981596" y="1575644"/>
            <a:ext cx="318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plotts.true.wge</a:t>
            </a:r>
            <a:r>
              <a:rPr lang="en-US" dirty="0"/>
              <a:t>(theta = c(.8,-.5))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E19D7-5D04-4A4C-9CC5-8571C8B8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80" y="5220079"/>
            <a:ext cx="654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/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09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9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858125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CA2E2-8DA3-5A4F-82E9-8D085F82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2406279"/>
            <a:ext cx="2566977" cy="1437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5409040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12015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27413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585490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9397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2440759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CA2E2-8DA3-5A4F-82E9-8D085F82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5378468"/>
            <a:ext cx="2566977" cy="1437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831058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278421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57135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127691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2395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381366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1</a:t>
            </a:r>
          </a:p>
        </p:txBody>
      </p:sp>
    </p:spTree>
    <p:extLst>
      <p:ext uri="{BB962C8B-B14F-4D97-AF65-F5344CB8AC3E}">
        <p14:creationId xmlns:p14="http://schemas.microsoft.com/office/powerpoint/2010/main" val="75911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D662-E90A-794F-A421-49EA7658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Invertible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3C85B-7319-EA44-9874-B9A7D16F8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47"/>
          <a:stretch/>
        </p:blipFill>
        <p:spPr>
          <a:xfrm>
            <a:off x="0" y="2100072"/>
            <a:ext cx="9144000" cy="1407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/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blipFill>
                <a:blip r:embed="rId3"/>
                <a:stretch>
                  <a:fillRect l="-71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09AEA4-4CFE-4541-B6B3-CA158427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4785645"/>
            <a:ext cx="6400800" cy="161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36673-85D5-2040-970E-62501EC4EEA0}"/>
              </a:ext>
            </a:extLst>
          </p:cNvPr>
          <p:cNvSpPr/>
          <p:nvPr/>
        </p:nvSpPr>
        <p:spPr>
          <a:xfrm>
            <a:off x="3411940" y="5786651"/>
            <a:ext cx="805218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C1EBB-8616-F042-B77D-7E71EC5FC36F}"/>
              </a:ext>
            </a:extLst>
          </p:cNvPr>
          <p:cNvSpPr/>
          <p:nvPr/>
        </p:nvSpPr>
        <p:spPr>
          <a:xfrm>
            <a:off x="5372670" y="5786651"/>
            <a:ext cx="925773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2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looks suspicious here?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−32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  <a:blipFill>
                <a:blip r:embed="rId2"/>
                <a:stretch>
                  <a:fillRect l="-1488" t="-5263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62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BA37-B2CF-0841-BD96-6E82038C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1" y="365126"/>
            <a:ext cx="8843748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21249-E997-3F4F-8D5C-8CA75866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4" y="1697049"/>
            <a:ext cx="6759052" cy="496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85B28-2642-764A-AB2D-CE1AA16AA699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</p:spTree>
    <p:extLst>
      <p:ext uri="{BB962C8B-B14F-4D97-AF65-F5344CB8AC3E}">
        <p14:creationId xmlns:p14="http://schemas.microsoft.com/office/powerpoint/2010/main" val="311259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386347" y="2248048"/>
                <a:ext cx="79605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are the autocorrelations of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" y="2248048"/>
                <a:ext cx="7960577" cy="523220"/>
              </a:xfrm>
              <a:prstGeom prst="rect">
                <a:avLst/>
              </a:prstGeom>
              <a:blipFill>
                <a:blip r:embed="rId2"/>
                <a:stretch>
                  <a:fillRect l="-143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/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−2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  <a:blipFill>
                <a:blip r:embed="rId3"/>
                <a:stretch>
                  <a:fillRect l="-125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/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/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76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84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6798-385A-194E-B326-97704877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2" y="365126"/>
            <a:ext cx="8911987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A92AD-577C-5248-9EA0-B246C603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0" y="1527221"/>
            <a:ext cx="7652129" cy="640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B897-F63D-8446-B8FC-FEF68A19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2235320"/>
            <a:ext cx="6896716" cy="4581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9F7E-349D-7849-8ACC-3985CA0B049E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</p:spTree>
    <p:extLst>
      <p:ext uri="{BB962C8B-B14F-4D97-AF65-F5344CB8AC3E}">
        <p14:creationId xmlns:p14="http://schemas.microsoft.com/office/powerpoint/2010/main" val="2185416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133859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9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14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24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2227-AC49-DA48-B6DC-6C750BE2A715}"/>
              </a:ext>
            </a:extLst>
          </p:cNvPr>
          <p:cNvSpPr txBox="1"/>
          <p:nvPr/>
        </p:nvSpPr>
        <p:spPr>
          <a:xfrm>
            <a:off x="989462" y="2797791"/>
            <a:ext cx="716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and describe your findings with respect to the AIC and the model identification for the realization you chose. </a:t>
            </a:r>
          </a:p>
        </p:txBody>
      </p:sp>
    </p:spTree>
    <p:extLst>
      <p:ext uri="{BB962C8B-B14F-4D97-AF65-F5344CB8AC3E}">
        <p14:creationId xmlns:p14="http://schemas.microsoft.com/office/powerpoint/2010/main" val="75527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42807" y="4178746"/>
                <a:ext cx="885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+.800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+.140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−.288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−.300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−.096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7" y="4178746"/>
                <a:ext cx="885377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7EE1A-7556-FC40-96F3-88819E76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10" y="3023123"/>
            <a:ext cx="6028965" cy="6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87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9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22891" y="4087612"/>
                <a:ext cx="885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+.400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+.720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+.376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059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−.235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91" y="4087612"/>
                <a:ext cx="885377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283875-3847-B94A-ABA6-8D9E34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5" t="9218"/>
          <a:stretch/>
        </p:blipFill>
        <p:spPr>
          <a:xfrm>
            <a:off x="803670" y="2988859"/>
            <a:ext cx="7221405" cy="5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3829370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2399331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2C229-77B6-E044-81F2-BB71E15ED839}"/>
              </a:ext>
            </a:extLst>
          </p:cNvPr>
          <p:cNvSpPr txBox="1"/>
          <p:nvPr/>
        </p:nvSpPr>
        <p:spPr>
          <a:xfrm>
            <a:off x="628650" y="2661313"/>
            <a:ext cx="776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and discuss the realizations from the ARMA model(s) you generated.  Specifically comment and compare the ACFs and the Spectral Densities.</a:t>
            </a:r>
          </a:p>
        </p:txBody>
      </p:sp>
    </p:spTree>
    <p:extLst>
      <p:ext uri="{BB962C8B-B14F-4D97-AF65-F5344CB8AC3E}">
        <p14:creationId xmlns:p14="http://schemas.microsoft.com/office/powerpoint/2010/main" val="316735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AE383-18CD-8845-9C4D-5E7DD24B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29" y="1343652"/>
            <a:ext cx="3180497" cy="246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7E69C-6030-0143-A069-7EF7010D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85" y="1038256"/>
            <a:ext cx="4253716" cy="24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00C37-6B3E-1C40-8D53-BF119070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9" y="1374764"/>
            <a:ext cx="3180497" cy="2465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A617A-A4F7-D146-8D49-E6C671FA7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9" y="1028608"/>
            <a:ext cx="4158955" cy="252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78D82-8E79-F44D-9868-6E598A0F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9" y="4211516"/>
            <a:ext cx="3180497" cy="246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E8E59-DA8F-AB47-88DA-3B6EED803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0" y="3885352"/>
            <a:ext cx="4464296" cy="252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F6BC8-E72C-D941-8D88-7A45F924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041" y="4211516"/>
            <a:ext cx="3180497" cy="2465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B76D4-D813-2040-886E-6CD10BC1E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9257" y="3895881"/>
            <a:ext cx="4380064" cy="2421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6B9D6A-3EA7-494C-9DDB-EF81B222630B}"/>
              </a:ext>
            </a:extLst>
          </p:cNvPr>
          <p:cNvCxnSpPr>
            <a:cxnSpLocks/>
          </p:cNvCxnSpPr>
          <p:nvPr/>
        </p:nvCxnSpPr>
        <p:spPr>
          <a:xfrm>
            <a:off x="4531056" y="887104"/>
            <a:ext cx="13651" cy="5789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EF6B89-49C4-5A46-B12B-A6A443836750}"/>
              </a:ext>
            </a:extLst>
          </p:cNvPr>
          <p:cNvCxnSpPr>
            <a:cxnSpLocks/>
          </p:cNvCxnSpPr>
          <p:nvPr/>
        </p:nvCxnSpPr>
        <p:spPr>
          <a:xfrm flipH="1">
            <a:off x="121352" y="3808779"/>
            <a:ext cx="8892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DBFF-0313-394C-B363-BB460E57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Evaluate AIC for identifying model structure.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15EE-E5D1-A740-98C3-0F386048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73" y="1825625"/>
            <a:ext cx="8802806" cy="4351338"/>
          </a:xfrm>
        </p:spPr>
        <p:txBody>
          <a:bodyPr/>
          <a:lstStyle/>
          <a:p>
            <a:r>
              <a:rPr lang="en-US" dirty="0"/>
              <a:t>Generate 100 observations from an ARMA(1,1).  </a:t>
            </a:r>
          </a:p>
          <a:p>
            <a:r>
              <a:rPr lang="en-US" dirty="0"/>
              <a:t>Use aic5.wge() to try and identify the model.</a:t>
            </a:r>
          </a:p>
          <a:p>
            <a:r>
              <a:rPr lang="en-US" dirty="0"/>
              <a:t>Now generate 500 observations from an ARMA(1,1)</a:t>
            </a:r>
          </a:p>
          <a:p>
            <a:r>
              <a:rPr lang="en-US" dirty="0"/>
              <a:t>use aic5.wge()to try and identify the model</a:t>
            </a:r>
          </a:p>
          <a:p>
            <a:r>
              <a:rPr lang="en-US" dirty="0"/>
              <a:t>How does aic5.wge() perform?</a:t>
            </a:r>
          </a:p>
          <a:p>
            <a:endParaRPr lang="en-US" dirty="0"/>
          </a:p>
          <a:p>
            <a:r>
              <a:rPr lang="en-US" dirty="0"/>
              <a:t>Repeat for an ARMA(</a:t>
            </a:r>
            <a:r>
              <a:rPr lang="en-US" dirty="0" err="1"/>
              <a:t>p,q</a:t>
            </a:r>
            <a:r>
              <a:rPr lang="en-US" dirty="0"/>
              <a:t>) where you select the p and q. </a:t>
            </a:r>
          </a:p>
        </p:txBody>
      </p:sp>
    </p:spTree>
    <p:extLst>
      <p:ext uri="{BB962C8B-B14F-4D97-AF65-F5344CB8AC3E}">
        <p14:creationId xmlns:p14="http://schemas.microsoft.com/office/powerpoint/2010/main" val="143577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575935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5</a:t>
            </a:r>
          </a:p>
        </p:txBody>
      </p:sp>
    </p:spTree>
    <p:extLst>
      <p:ext uri="{BB962C8B-B14F-4D97-AF65-F5344CB8AC3E}">
        <p14:creationId xmlns:p14="http://schemas.microsoft.com/office/powerpoint/2010/main" val="198417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6060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5D10D-DB66-554D-9F5B-2C09C0AF1C70}"/>
              </a:ext>
            </a:extLst>
          </p:cNvPr>
          <p:cNvSpPr txBox="1"/>
          <p:nvPr/>
        </p:nvSpPr>
        <p:spPr>
          <a:xfrm>
            <a:off x="314325" y="2511189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which of the 5 models from aic5.wge() you would favor most for this realization?</a:t>
            </a:r>
          </a:p>
        </p:txBody>
      </p:sp>
    </p:spTree>
    <p:extLst>
      <p:ext uri="{BB962C8B-B14F-4D97-AF65-F5344CB8AC3E}">
        <p14:creationId xmlns:p14="http://schemas.microsoft.com/office/powerpoint/2010/main" val="1005241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E0BEC-4D2C-C448-BCA8-E798FAD9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52" y="4795067"/>
            <a:ext cx="2674109" cy="197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1ED0A-3F39-A348-9572-5A40844E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44" y="1291132"/>
            <a:ext cx="6135711" cy="3503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92578-73C1-AB42-B621-F8F76D8355F8}"/>
              </a:ext>
            </a:extLst>
          </p:cNvPr>
          <p:cNvSpPr txBox="1"/>
          <p:nvPr/>
        </p:nvSpPr>
        <p:spPr>
          <a:xfrm>
            <a:off x="5295330" y="5812198"/>
            <a:ext cx="9280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AR(1)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ARMA(1,1)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8012-47FC-0144-8055-7F3A557D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9" y="948471"/>
            <a:ext cx="3886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5</a:t>
            </a:r>
          </a:p>
        </p:txBody>
      </p:sp>
    </p:spTree>
    <p:extLst>
      <p:ext uri="{BB962C8B-B14F-4D97-AF65-F5344CB8AC3E}">
        <p14:creationId xmlns:p14="http://schemas.microsoft.com/office/powerpoint/2010/main" val="2077424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40BDF-E65C-0A48-BDD9-A47E1A46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90689"/>
            <a:ext cx="8280400" cy="4394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2C0E37-1DDE-0248-986D-359E5EE3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Study!</a:t>
            </a:r>
          </a:p>
        </p:txBody>
      </p:sp>
    </p:spTree>
    <p:extLst>
      <p:ext uri="{BB962C8B-B14F-4D97-AF65-F5344CB8AC3E}">
        <p14:creationId xmlns:p14="http://schemas.microsoft.com/office/powerpoint/2010/main" val="2372907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9227-4882-8A4B-B2B8-945393AB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59" y="2507824"/>
            <a:ext cx="7886700" cy="1325563"/>
          </a:xfrm>
        </p:spPr>
        <p:txBody>
          <a:bodyPr/>
          <a:lstStyle/>
          <a:p>
            <a:r>
              <a:rPr lang="en-US" dirty="0"/>
              <a:t>Common Questions</a:t>
            </a: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Sec 5.2:</a:t>
            </a:r>
          </a:p>
          <a:p>
            <a:pPr lvl="1"/>
            <a:r>
              <a:rPr lang="en-US" sz="1400" dirty="0"/>
              <a:t>How is a MA(q) always stationary?  </a:t>
            </a:r>
            <a:r>
              <a:rPr lang="en-US" sz="1400" b="1" dirty="0"/>
              <a:t>Check out the proof … that is only way I know to show it. Condition one and two are easy to show, condition 3 takes a little more work.  The details of the proof are in the book.  </a:t>
            </a:r>
          </a:p>
          <a:p>
            <a:pPr lvl="1"/>
            <a:r>
              <a:rPr lang="en-US" sz="1400" dirty="0"/>
              <a:t>Why do the spectral densities have  dips instead of peaks? </a:t>
            </a:r>
            <a:r>
              <a:rPr lang="en-US" sz="1400" b="1" dirty="0"/>
              <a:t>Check out the proof … that is only way I know to show it. </a:t>
            </a:r>
          </a:p>
          <a:p>
            <a:pPr lvl="1"/>
            <a:r>
              <a:rPr lang="en-US" sz="1400" b="1" dirty="0"/>
              <a:t>However, it is because they have dips that they are helpful in an applied sense.</a:t>
            </a:r>
            <a:r>
              <a:rPr lang="en-US" sz="1400" dirty="0"/>
              <a:t>  </a:t>
            </a:r>
          </a:p>
          <a:p>
            <a:r>
              <a:rPr lang="en-US" sz="1400" dirty="0"/>
              <a:t>Sec 5.3:</a:t>
            </a:r>
          </a:p>
          <a:p>
            <a:pPr lvl="1"/>
            <a:r>
              <a:rPr lang="en-US" sz="1400" dirty="0"/>
              <a:t>Why are MA models defined as ARMA models in R?  </a:t>
            </a:r>
            <a:r>
              <a:rPr lang="en-US" sz="1400" b="1" dirty="0"/>
              <a:t>Just coders choice: MA(q) = ARMA(</a:t>
            </a:r>
            <a:r>
              <a:rPr lang="en-US" sz="1400" b="1" dirty="0" err="1"/>
              <a:t>p,q</a:t>
            </a:r>
            <a:r>
              <a:rPr lang="en-US" sz="1400" b="1" dirty="0"/>
              <a:t>)…. there is no statistical reason other than for convenience. </a:t>
            </a:r>
          </a:p>
          <a:p>
            <a:r>
              <a:rPr lang="en-US" sz="1400" dirty="0"/>
              <a:t>Sec 5.4:</a:t>
            </a:r>
          </a:p>
          <a:p>
            <a:pPr lvl="1"/>
            <a:r>
              <a:rPr lang="en-US" sz="1400" dirty="0"/>
              <a:t>Why is it undesirable to have 2 models with the same autocorrelation? </a:t>
            </a:r>
            <a:r>
              <a:rPr lang="en-US" sz="1400" b="1" dirty="0"/>
              <a:t>For one thing,</a:t>
            </a:r>
            <a:r>
              <a:rPr lang="en-US" sz="1400" dirty="0"/>
              <a:t> </a:t>
            </a:r>
            <a:r>
              <a:rPr lang="en-US" sz="1400" b="1" dirty="0"/>
              <a:t>they will produce different forecasts.</a:t>
            </a:r>
          </a:p>
          <a:p>
            <a:pPr lvl="1"/>
            <a:r>
              <a:rPr lang="en-US" sz="1400" dirty="0"/>
              <a:t>Why do we not consider non-invertible models?  We will cover this tonight.  </a:t>
            </a:r>
            <a:r>
              <a:rPr lang="en-US" sz="1400" b="1" dirty="0"/>
              <a:t>The model won’t make logical sense and the model multiplicity argument.  </a:t>
            </a:r>
          </a:p>
          <a:p>
            <a:r>
              <a:rPr lang="en-US" sz="1400" dirty="0"/>
              <a:t>Sec 5.5:</a:t>
            </a:r>
          </a:p>
          <a:p>
            <a:pPr lvl="1"/>
            <a:r>
              <a:rPr lang="en-US" sz="1400" dirty="0"/>
              <a:t>For cases where we have cancellation, are there cases where it is appropriate to use the model we get as a result of cancellation instead? Can it make sense to ever use this more simplistic model?</a:t>
            </a:r>
          </a:p>
          <a:p>
            <a:pPr lvl="2"/>
            <a:r>
              <a:rPr lang="en-US" sz="1200" b="1" dirty="0"/>
              <a:t>DEFINITELY … AND YOU SHOULD.</a:t>
            </a:r>
          </a:p>
          <a:p>
            <a:pPr lvl="1"/>
            <a:r>
              <a:rPr lang="en-US" sz="1400" dirty="0"/>
              <a:t>Are non-ARMA models useful (ones that are not both stationary and invertible</a:t>
            </a:r>
            <a:r>
              <a:rPr lang="en-US" sz="1400" b="1" dirty="0"/>
              <a:t>)?  Definitely … we will cover some non-stationary models next.  We will always only consider invertible models.  </a:t>
            </a:r>
          </a:p>
          <a:p>
            <a:r>
              <a:rPr lang="en-US" sz="1400" dirty="0"/>
              <a:t>Sec 5.6:</a:t>
            </a:r>
          </a:p>
          <a:p>
            <a:pPr lvl="1"/>
            <a:r>
              <a:rPr lang="en-US" sz="1400" dirty="0"/>
              <a:t>Can you argue to use one model over another if their AICs are very close?  </a:t>
            </a:r>
            <a:r>
              <a:rPr lang="en-US" sz="1400" b="1" dirty="0"/>
              <a:t>Definitely ... and you should… in fact … they don’t even have to be very close.  The AIC is just one metric.  We will see an example tonight. </a:t>
            </a:r>
            <a:r>
              <a:rPr lang="en-US" sz="1400" dirty="0"/>
              <a:t> </a:t>
            </a:r>
          </a:p>
          <a:p>
            <a:r>
              <a:rPr lang="en-US" sz="1400" dirty="0"/>
              <a:t>Sec 5.7:</a:t>
            </a:r>
          </a:p>
          <a:p>
            <a:pPr lvl="1"/>
            <a:r>
              <a:rPr lang="en-US" sz="1400" dirty="0"/>
              <a:t>Why does the output for </a:t>
            </a:r>
            <a:r>
              <a:rPr lang="en-US" sz="1400" dirty="0" err="1"/>
              <a:t>psi.weight.wge</a:t>
            </a:r>
            <a:r>
              <a:rPr lang="en-US" sz="1400" dirty="0"/>
              <a:t> start at psi 1?   </a:t>
            </a:r>
            <a:r>
              <a:rPr lang="en-US" sz="1400" b="1" dirty="0"/>
              <a:t>psi weights are coefficients of white noise terms in the GLP.  The GLP is </a:t>
            </a:r>
            <a:r>
              <a:rPr lang="en-US" sz="1400" b="1" dirty="0" err="1"/>
              <a:t>xt</a:t>
            </a:r>
            <a:r>
              <a:rPr lang="en-US" sz="1400" b="1" dirty="0"/>
              <a:t> = at + psi_1a_t-1 + psi_2a_t-2 …   psi_0 = 1 is what you are seeing and is the coefficient of </a:t>
            </a:r>
            <a:r>
              <a:rPr lang="en-US" sz="1400" b="1" dirty="0" err="1"/>
              <a:t>a_t</a:t>
            </a:r>
            <a:r>
              <a:rPr lang="en-US" sz="1400" b="1" dirty="0"/>
              <a:t>.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7460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02D77-DB0F-4D42-8EC7-3B996469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2" y="1813064"/>
            <a:ext cx="2624196" cy="194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26431-B02C-9541-94A9-FAE06FC5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6" y="1813064"/>
            <a:ext cx="2889679" cy="194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E0E02-5942-984F-AB57-6AB9D870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009" y="1813064"/>
            <a:ext cx="2899996" cy="1940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01783-8E28-8045-AD3C-A57C1B95F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491" y="4132036"/>
            <a:ext cx="5671119" cy="23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226663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5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3209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−.8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+(.8∗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=−.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3209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F2F56C-BB3B-FF4C-92AE-1CE40E6B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21" y="5675005"/>
            <a:ext cx="2222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76244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3057</TotalTime>
  <Words>1263</Words>
  <Application>Microsoft Macintosh PowerPoint</Application>
  <PresentationFormat>On-screen Show (4:3)</PresentationFormat>
  <Paragraphs>141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2U</vt:lpstr>
      <vt:lpstr>Time Series: Unit 5</vt:lpstr>
      <vt:lpstr>Break Out 1</vt:lpstr>
      <vt:lpstr>1. AIC5 for Store 8: Item 1</vt:lpstr>
      <vt:lpstr>End Break Out 1</vt:lpstr>
      <vt:lpstr>1. AIC5 for Store 8: Item 1</vt:lpstr>
      <vt:lpstr>Break Out 2</vt:lpstr>
      <vt:lpstr>2. Calculate ρ_1for MA(2):</vt:lpstr>
      <vt:lpstr>2. Calculate ρ_1for MA(2):</vt:lpstr>
      <vt:lpstr>2. Calculate ρ_2for MA(2):</vt:lpstr>
      <vt:lpstr>2. Calculate ρ_2for MA(2):</vt:lpstr>
      <vt:lpstr>2. Calculate ρ_3for MA(2):</vt:lpstr>
      <vt:lpstr>2. Calculate ρ_3for MA(2):</vt:lpstr>
      <vt:lpstr>Verify the autocorrelations using tswge</vt:lpstr>
      <vt:lpstr>Verify the autocorrelations using tswge</vt:lpstr>
      <vt:lpstr>Calculate ρ_(0,) ρ_(1,) and ρ_(2,)  for MA(1):</vt:lpstr>
      <vt:lpstr>Calculate ρ_(0,) ρ_(1,) and ρ_(2,)  for MA(1):</vt:lpstr>
      <vt:lpstr>Matching: Without R / tswge</vt:lpstr>
      <vt:lpstr>Matching: Without R / tswge</vt:lpstr>
      <vt:lpstr>END Break Out 2</vt:lpstr>
      <vt:lpstr>Review Invertible Models</vt:lpstr>
      <vt:lpstr>Discussion: Invertibility</vt:lpstr>
      <vt:lpstr>Why Only Consider Invertible Models?</vt:lpstr>
      <vt:lpstr>Discussion: Invertibility</vt:lpstr>
      <vt:lpstr>Recall: ρ_(0,) ρ_(1,) and ρ_(2,)  for MA(1):</vt:lpstr>
      <vt:lpstr>Why Only Consider Invertible Models?</vt:lpstr>
      <vt:lpstr>Break Out 3</vt:lpstr>
      <vt:lpstr>GLP Form for MA(2)</vt:lpstr>
      <vt:lpstr>GLP Form for MA(2)</vt:lpstr>
      <vt:lpstr>GLP Form for AR(2)</vt:lpstr>
      <vt:lpstr>GLP Form for AR(2)</vt:lpstr>
      <vt:lpstr>GLP Form for ARMA(2,2)</vt:lpstr>
      <vt:lpstr>GLP Form for ARMA(2,2)</vt:lpstr>
      <vt:lpstr>End Break Out 3</vt:lpstr>
      <vt:lpstr>Break Out 4</vt:lpstr>
      <vt:lpstr>ARMA MODELS</vt:lpstr>
      <vt:lpstr>ARMA MODELS</vt:lpstr>
      <vt:lpstr>Evaluate AIC for identifying model structure.</vt:lpstr>
      <vt:lpstr>End Break Out 4</vt:lpstr>
      <vt:lpstr>Break Out 5</vt:lpstr>
      <vt:lpstr>SWA Cancellation Data</vt:lpstr>
      <vt:lpstr>SWA Cancellation Data</vt:lpstr>
      <vt:lpstr>End Break Out 5</vt:lpstr>
      <vt:lpstr>Time Series Study!</vt:lpstr>
      <vt:lpstr>Common Questions</vt:lpstr>
      <vt:lpstr>COMMON 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5</dc:title>
  <dc:creator>Microsoft Office User</dc:creator>
  <cp:lastModifiedBy>Microsoft Office User</cp:lastModifiedBy>
  <cp:revision>30</cp:revision>
  <dcterms:created xsi:type="dcterms:W3CDTF">2019-06-03T02:08:55Z</dcterms:created>
  <dcterms:modified xsi:type="dcterms:W3CDTF">2019-06-05T05:19:26Z</dcterms:modified>
</cp:coreProperties>
</file>